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1" r:id="rId2"/>
    <p:sldId id="262" r:id="rId3"/>
    <p:sldId id="258" r:id="rId4"/>
    <p:sldId id="259" r:id="rId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62988"/>
  </p:normalViewPr>
  <p:slideViewPr>
    <p:cSldViewPr snapToGrid="0" snapToObjects="1">
      <p:cViewPr varScale="1">
        <p:scale>
          <a:sx n="82" d="100"/>
          <a:sy n="82" d="100"/>
        </p:scale>
        <p:origin x="176"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43198-50B0-114E-A4E4-B9095076AB5B}" type="datetimeFigureOut">
              <a:rPr kumimoji="1" lang="ko-KR" altLang="en-US" smtClean="0"/>
              <a:t>2016. 7. 16.</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B21ECC-E91D-2D4A-B129-A74008A23029}" type="slidenum">
              <a:rPr kumimoji="1" lang="ko-KR" altLang="en-US" smtClean="0"/>
              <a:t>‹#›</a:t>
            </a:fld>
            <a:endParaRPr kumimoji="1" lang="ko-KR" altLang="en-US"/>
          </a:p>
        </p:txBody>
      </p:sp>
    </p:spTree>
    <p:extLst>
      <p:ext uri="{BB962C8B-B14F-4D97-AF65-F5344CB8AC3E}">
        <p14:creationId xmlns:p14="http://schemas.microsoft.com/office/powerpoint/2010/main" val="10605924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variants for the </a:t>
            </a:r>
            <a:r>
              <a:rPr lang="en-US" dirty="0" err="1" smtClean="0"/>
              <a:t>colour</a:t>
            </a:r>
            <a:r>
              <a:rPr lang="en-US" dirty="0" smtClean="0"/>
              <a:t> 'pink'.  In week 3, the variants "FLOWER" and "TONGUE" are more popular than the others, and "FLOWER" is used most often.  Why did people choose this variant?  Maybe because it's indexical, maybe because it's quick to produce, or maybe because of conformity?  Can we predict the frequency of a variant in week 3 based on measurements from week 1?</a:t>
            </a:r>
            <a:endParaRPr lang="en-US" dirty="0"/>
          </a:p>
        </p:txBody>
      </p:sp>
      <p:sp>
        <p:nvSpPr>
          <p:cNvPr id="4" name="Slide Number Placeholder 3"/>
          <p:cNvSpPr>
            <a:spLocks noGrp="1"/>
          </p:cNvSpPr>
          <p:nvPr>
            <p:ph type="sldNum" sz="quarter" idx="10"/>
          </p:nvPr>
        </p:nvSpPr>
        <p:spPr/>
        <p:txBody>
          <a:bodyPr/>
          <a:lstStyle/>
          <a:p>
            <a:fld id="{44B21ECC-E91D-2D4A-B129-A74008A23029}" type="slidenum">
              <a:rPr kumimoji="1" lang="ko-KR" altLang="en-US" smtClean="0"/>
              <a:t>1</a:t>
            </a:fld>
            <a:endParaRPr kumimoji="1" lang="ko-KR" altLang="en-US"/>
          </a:p>
        </p:txBody>
      </p:sp>
    </p:spTree>
    <p:extLst>
      <p:ext uri="{BB962C8B-B14F-4D97-AF65-F5344CB8AC3E}">
        <p14:creationId xmlns:p14="http://schemas.microsoft.com/office/powerpoint/2010/main" val="66189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look at the data, we can see some patterns - variants that index the body are more frequent in week 3.  Variants are also more frequent if they are short, are often try marked and are frequent in week 1"</a:t>
            </a:r>
            <a:endParaRPr lang="en-US" dirty="0"/>
          </a:p>
        </p:txBody>
      </p:sp>
      <p:sp>
        <p:nvSpPr>
          <p:cNvPr id="4" name="Slide Number Placeholder 3"/>
          <p:cNvSpPr>
            <a:spLocks noGrp="1"/>
          </p:cNvSpPr>
          <p:nvPr>
            <p:ph type="sldNum" sz="quarter" idx="10"/>
          </p:nvPr>
        </p:nvSpPr>
        <p:spPr/>
        <p:txBody>
          <a:bodyPr/>
          <a:lstStyle/>
          <a:p>
            <a:fld id="{44B21ECC-E91D-2D4A-B129-A74008A23029}" type="slidenum">
              <a:rPr kumimoji="1" lang="ko-KR" altLang="en-US" smtClean="0"/>
              <a:t>2</a:t>
            </a:fld>
            <a:endParaRPr kumimoji="1" lang="ko-KR" altLang="en-US"/>
          </a:p>
        </p:txBody>
      </p:sp>
    </p:spTree>
    <p:extLst>
      <p:ext uri="{BB962C8B-B14F-4D97-AF65-F5344CB8AC3E}">
        <p14:creationId xmlns:p14="http://schemas.microsoft.com/office/powerpoint/2010/main" val="56071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"We wanted to test whether these patterns are significant.  We ran a mixed effects model to test which measures predicted the frequency of a variant in week 3.  If you'd like the details, please ask, but for now I'll just show some simple results.”</a:t>
            </a:r>
          </a:p>
          <a:p>
            <a:r>
              <a:rPr lang="en-US" dirty="0" smtClean="0"/>
              <a:t>"There are significant effects for </a:t>
            </a:r>
            <a:r>
              <a:rPr lang="en-US" dirty="0" err="1" smtClean="0"/>
              <a:t>indexicality</a:t>
            </a:r>
            <a:r>
              <a:rPr lang="en-US" dirty="0" smtClean="0"/>
              <a:t>, length of sign, try marking and frequency in week </a:t>
            </a:r>
            <a:r>
              <a:rPr lang="en-US" smtClean="0"/>
              <a:t>1.”</a:t>
            </a:r>
            <a:endParaRPr lang="en-US" dirty="0" smtClean="0"/>
          </a:p>
          <a:p>
            <a:r>
              <a:rPr lang="en-US" dirty="0" smtClean="0"/>
              <a:t>"Signs that index the body are 8% more frequent than those that do not"</a:t>
            </a:r>
            <a:br>
              <a:rPr lang="en-US" dirty="0" smtClean="0"/>
            </a:br>
            <a:r>
              <a:rPr lang="en-US" dirty="0" smtClean="0"/>
              <a:t>"Signs that are often try-marked are 11% more frequent in week 3"</a:t>
            </a:r>
          </a:p>
          <a:p>
            <a:endParaRPr kumimoji="1" lang="en-GB" altLang="ko-KR" baseline="0" dirty="0" smtClean="0"/>
          </a:p>
        </p:txBody>
      </p:sp>
      <p:sp>
        <p:nvSpPr>
          <p:cNvPr id="4" name="슬라이드 번호 개체 틀 3"/>
          <p:cNvSpPr>
            <a:spLocks noGrp="1"/>
          </p:cNvSpPr>
          <p:nvPr>
            <p:ph type="sldNum" sz="quarter" idx="10"/>
          </p:nvPr>
        </p:nvSpPr>
        <p:spPr/>
        <p:txBody>
          <a:bodyPr/>
          <a:lstStyle/>
          <a:p>
            <a:fld id="{FCD230CD-92D8-BA46-89CC-31EFC72291D3}" type="slidenum">
              <a:rPr kumimoji="1" lang="ko-KR" altLang="en-US" smtClean="0"/>
              <a:t>3</a:t>
            </a:fld>
            <a:endParaRPr kumimoji="1" lang="ko-KR" altLang="en-US"/>
          </a:p>
        </p:txBody>
      </p:sp>
    </p:spTree>
    <p:extLst>
      <p:ext uri="{BB962C8B-B14F-4D97-AF65-F5344CB8AC3E}">
        <p14:creationId xmlns:p14="http://schemas.microsoft.com/office/powerpoint/2010/main" val="60727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r>
              <a:rPr lang="ko-KR" altLang="ko-KR" sz="300" kern="1200" dirty="0" smtClean="0">
                <a:solidFill>
                  <a:schemeClr val="tx1"/>
                </a:solidFill>
                <a:effectLst/>
                <a:latin typeface="+mn-lt"/>
                <a:ea typeface="+mn-ea"/>
                <a:cs typeface="+mn-cs"/>
              </a:rPr>
              <a:t>다음은 결과입니다 </a:t>
            </a:r>
            <a:r>
              <a:rPr lang="en-US" altLang="ko-KR"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우리는 그 </a:t>
            </a:r>
            <a:r>
              <a:rPr lang="ko-KR" altLang="en-US" sz="300" kern="1200" dirty="0" smtClean="0">
                <a:solidFill>
                  <a:schemeClr val="tx1"/>
                </a:solidFill>
                <a:effectLst/>
                <a:latin typeface="+mn-lt"/>
                <a:ea typeface="+mn-ea"/>
                <a:cs typeface="+mn-cs"/>
              </a:rPr>
              <a:t>만든자의 신분</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적합성편향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과  그 변이의 그 </a:t>
            </a:r>
            <a:r>
              <a:rPr lang="ko-KR" altLang="ko-KR" sz="300" kern="1200" dirty="0" smtClean="0">
                <a:solidFill>
                  <a:schemeClr val="tx1"/>
                </a:solidFill>
                <a:effectLst/>
                <a:latin typeface="+mn-lt"/>
                <a:ea typeface="+mn-ea"/>
                <a:cs typeface="+mn-cs"/>
              </a:rPr>
              <a:t>빈도</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빈도편향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에</a:t>
            </a:r>
            <a:r>
              <a:rPr lang="ko-KR" altLang="ko-KR" sz="300" kern="1200" dirty="0" smtClean="0">
                <a:solidFill>
                  <a:schemeClr val="tx1"/>
                </a:solidFill>
                <a:effectLst/>
                <a:latin typeface="+mn-lt"/>
                <a:ea typeface="+mn-ea"/>
                <a:cs typeface="+mn-cs"/>
              </a:rPr>
              <a:t> 의미있는 효과</a:t>
            </a:r>
            <a:r>
              <a:rPr lang="en-US" altLang="ko-KR" sz="300" kern="1200" dirty="0" smtClean="0">
                <a:solidFill>
                  <a:schemeClr val="tx1"/>
                </a:solidFill>
                <a:effectLst/>
                <a:latin typeface="+mn-lt"/>
                <a:ea typeface="+mn-ea"/>
                <a:cs typeface="+mn-cs"/>
              </a:rPr>
              <a:t>/</a:t>
            </a:r>
            <a:r>
              <a:rPr lang="ko-KR" altLang="ko-KR" sz="300" kern="1200" dirty="0" smtClean="0">
                <a:solidFill>
                  <a:schemeClr val="tx1"/>
                </a:solidFill>
                <a:effectLst/>
                <a:latin typeface="+mn-lt"/>
                <a:ea typeface="+mn-ea"/>
                <a:cs typeface="+mn-cs"/>
              </a:rPr>
              <a:t>결과</a:t>
            </a:r>
            <a:r>
              <a:rPr lang="en-US" altLang="ko-KR" sz="300" kern="1200" dirty="0" smtClean="0">
                <a:solidFill>
                  <a:schemeClr val="tx1"/>
                </a:solidFill>
                <a:effectLst/>
                <a:latin typeface="+mn-lt"/>
                <a:ea typeface="+mn-ea"/>
                <a:cs typeface="+mn-cs"/>
              </a:rPr>
              <a:t>/</a:t>
            </a:r>
            <a:r>
              <a:rPr lang="ko-KR" altLang="ko-KR" sz="300" kern="1200" dirty="0" smtClean="0">
                <a:solidFill>
                  <a:schemeClr val="tx1"/>
                </a:solidFill>
                <a:effectLst/>
                <a:latin typeface="+mn-lt"/>
                <a:ea typeface="+mn-ea"/>
                <a:cs typeface="+mn-cs"/>
              </a:rPr>
              <a:t>영향인 것을 참조하십시오</a:t>
            </a:r>
            <a:r>
              <a:rPr lang="en-US" altLang="ko-KR"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발명</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적합성편향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인도네시아 요르단과 네팔에 의해 발명된 사인은 인도에 의해 발명된 사인보다 선택 될 가능성이 더 높습니다</a:t>
            </a:r>
            <a:r>
              <a:rPr lang="en-US" altLang="ko-KR" sz="300" kern="1200" dirty="0" smtClean="0">
                <a:solidFill>
                  <a:schemeClr val="tx1"/>
                </a:solidFill>
                <a:effectLst/>
                <a:latin typeface="+mn-lt"/>
                <a:ea typeface="+mn-ea"/>
                <a:cs typeface="+mn-cs"/>
              </a:rPr>
              <a:t>.</a:t>
            </a:r>
            <a:r>
              <a:rPr lang="ko-KR" altLang="ko-KR" sz="300" kern="1200" dirty="0" smtClean="0">
                <a:solidFill>
                  <a:schemeClr val="tx1"/>
                </a:solidFill>
                <a:effectLst/>
                <a:latin typeface="+mn-lt"/>
                <a:ea typeface="+mn-ea"/>
                <a:cs typeface="+mn-cs"/>
              </a:rPr>
              <a:t>빈도</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빈도편향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주</a:t>
            </a:r>
            <a:r>
              <a:rPr lang="en-US" altLang="ko-KR" sz="300" kern="1200" dirty="0" smtClean="0">
                <a:solidFill>
                  <a:schemeClr val="tx1"/>
                </a:solidFill>
                <a:effectLst/>
                <a:latin typeface="+mn-lt"/>
                <a:ea typeface="+mn-ea"/>
                <a:cs typeface="+mn-cs"/>
              </a:rPr>
              <a:t>1</a:t>
            </a:r>
            <a:r>
              <a:rPr lang="ko-KR" altLang="ko-KR" sz="300" kern="1200" dirty="0" smtClean="0">
                <a:solidFill>
                  <a:schemeClr val="tx1"/>
                </a:solidFill>
                <a:effectLst/>
                <a:latin typeface="+mn-lt"/>
                <a:ea typeface="+mn-ea"/>
                <a:cs typeface="+mn-cs"/>
              </a:rPr>
              <a:t>에서 빈도가 자주 일어난 변이가</a:t>
            </a:r>
            <a:r>
              <a:rPr lang="en-US" altLang="ko-KR" sz="300" kern="1200" dirty="0" smtClean="0">
                <a:solidFill>
                  <a:schemeClr val="tx1"/>
                </a:solidFill>
                <a:effectLst/>
                <a:latin typeface="+mn-lt"/>
                <a:ea typeface="+mn-ea"/>
                <a:cs typeface="+mn-cs"/>
              </a:rPr>
              <a:t> 3</a:t>
            </a:r>
            <a:r>
              <a:rPr lang="ko-KR" altLang="ko-KR" sz="300" kern="1200" dirty="0" smtClean="0">
                <a:solidFill>
                  <a:schemeClr val="tx1"/>
                </a:solidFill>
                <a:effectLst/>
                <a:latin typeface="+mn-lt"/>
                <a:ea typeface="+mn-ea"/>
                <a:cs typeface="+mn-cs"/>
              </a:rPr>
              <a:t>주에서도 또한 자주 일어납니다</a:t>
            </a:r>
            <a:r>
              <a:rPr lang="en-US" altLang="ko-KR"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다른 효과는  의미가 없습니다</a:t>
            </a:r>
            <a:r>
              <a:rPr lang="en-US" altLang="ko-KR" sz="300" kern="1200" dirty="0" smtClean="0">
                <a:solidFill>
                  <a:schemeClr val="tx1"/>
                </a:solidFill>
                <a:effectLst/>
                <a:latin typeface="+mn-lt"/>
                <a:ea typeface="+mn-ea"/>
                <a:cs typeface="+mn-cs"/>
              </a:rPr>
              <a:t>. (??)</a:t>
            </a:r>
            <a:endParaRPr kumimoji="1" lang="en-US" altLang="ko-KR" sz="300" kern="1200" dirty="0" smtClean="0">
              <a:solidFill>
                <a:schemeClr val="tx1"/>
              </a:solidFill>
              <a:effectLst/>
              <a:latin typeface="+mn-lt"/>
              <a:ea typeface="+mn-ea"/>
              <a:cs typeface="+mn-cs"/>
            </a:endParaRPr>
          </a:p>
          <a:p>
            <a:r>
              <a:rPr lang="en-US" altLang="ko-KR" dirty="0" smtClean="0">
                <a:effectLst/>
              </a:rPr>
              <a:t>Tamaris</a:t>
            </a:r>
            <a:r>
              <a:rPr lang="ko-KR" altLang="en-US" dirty="0" smtClean="0">
                <a:effectLst/>
              </a:rPr>
              <a:t>원하는대로 하는 것을 못했다</a:t>
            </a:r>
            <a:r>
              <a:rPr lang="en-US" altLang="ko-KR" dirty="0" smtClean="0">
                <a:effectLst/>
              </a:rPr>
              <a:t>.</a:t>
            </a:r>
            <a:r>
              <a:rPr lang="ko-KR" altLang="en-US" dirty="0" smtClean="0">
                <a:effectLst/>
              </a:rPr>
              <a:t> 예상밖의 결과이다</a:t>
            </a:r>
            <a:r>
              <a:rPr lang="en-US" altLang="ko-KR" dirty="0" smtClean="0">
                <a:effectLst/>
              </a:rPr>
              <a:t>.</a:t>
            </a:r>
            <a:r>
              <a:rPr lang="ko-KR" altLang="en-US" dirty="0" smtClean="0">
                <a:effectLst/>
              </a:rPr>
              <a:t> </a:t>
            </a:r>
            <a:endParaRPr lang="en-US" altLang="ko-KR" dirty="0" smtClean="0">
              <a:effectLst/>
            </a:endParaRPr>
          </a:p>
          <a:p>
            <a:r>
              <a:rPr lang="ko-KR" altLang="en-US" dirty="0" smtClean="0">
                <a:effectLst/>
              </a:rPr>
              <a:t>나는 국제수화를 처음 첩할 때 조정편향과 자기중심적 편향을 경험했었기 때문이다</a:t>
            </a:r>
            <a:r>
              <a:rPr lang="en-US" altLang="ko-KR" dirty="0" smtClean="0">
                <a:effectLst/>
              </a:rPr>
              <a:t>.</a:t>
            </a:r>
            <a:r>
              <a:rPr lang="ko-KR" altLang="en-US" dirty="0" smtClean="0">
                <a:effectLst/>
              </a:rPr>
              <a:t> 그것으로 영향을 주었다</a:t>
            </a:r>
            <a:r>
              <a:rPr lang="en-US" altLang="ko-KR" dirty="0" smtClean="0">
                <a:effectLst/>
              </a:rPr>
              <a:t>.</a:t>
            </a:r>
          </a:p>
          <a:p>
            <a:r>
              <a:rPr lang="ko-KR" altLang="en-US" dirty="0" smtClean="0">
                <a:effectLst/>
              </a:rPr>
              <a:t>몸 일부 </a:t>
            </a:r>
            <a:r>
              <a:rPr lang="en-US" altLang="ko-KR" dirty="0" smtClean="0">
                <a:effectLst/>
              </a:rPr>
              <a:t>==</a:t>
            </a:r>
            <a:r>
              <a:rPr lang="ko-KR" altLang="en-US" dirty="0" smtClean="0">
                <a:effectLst/>
              </a:rPr>
              <a:t> 도상성 연관성</a:t>
            </a:r>
            <a:r>
              <a:rPr lang="en-US" altLang="ko-KR" dirty="0" smtClean="0">
                <a:effectLst/>
              </a:rPr>
              <a:t>==</a:t>
            </a:r>
            <a:r>
              <a:rPr lang="ko-KR" altLang="en-US" dirty="0" smtClean="0">
                <a:effectLst/>
              </a:rPr>
              <a:t> </a:t>
            </a:r>
            <a:r>
              <a:rPr lang="en-US" altLang="ko-KR" dirty="0" smtClean="0">
                <a:effectLst/>
              </a:rPr>
              <a:t>common ground </a:t>
            </a:r>
          </a:p>
          <a:p>
            <a:pPr marL="0" marR="0" indent="0" algn="l" defTabSz="209672" rtl="0" eaLnBrk="1" fontAlgn="auto" latinLnBrk="0" hangingPunct="1">
              <a:lnSpc>
                <a:spcPct val="100000"/>
              </a:lnSpc>
              <a:spcBef>
                <a:spcPct val="0"/>
              </a:spcBef>
              <a:spcAft>
                <a:spcPts val="0"/>
              </a:spcAft>
              <a:buClrTx/>
              <a:buSzTx/>
              <a:buFontTx/>
              <a:buNone/>
              <a:tabLst/>
              <a:defRPr/>
            </a:pPr>
            <a:r>
              <a:rPr lang="ko-KR" altLang="en-US" sz="800" b="1" baseline="0" dirty="0" smtClean="0">
                <a:solidFill>
                  <a:schemeClr val="bg1"/>
                </a:solidFill>
                <a:latin typeface="Verdana regular"/>
                <a:ea typeface="MS PGothic" charset="0"/>
                <a:cs typeface="Malgun Gothic" charset="0"/>
              </a:rPr>
              <a:t>사회적 조정</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아우라</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복제</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빈도 개념을 고찰하기 어렵다</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 </a:t>
            </a:r>
            <a:endParaRPr lang="en-US" altLang="ko-KR" dirty="0" smtClean="0">
              <a:effectLst/>
            </a:endParaRPr>
          </a:p>
          <a:p>
            <a:endParaRPr kumimoji="1" lang="en-US" altLang="ko-KR" dirty="0" smtClean="0"/>
          </a:p>
        </p:txBody>
      </p:sp>
      <p:sp>
        <p:nvSpPr>
          <p:cNvPr id="4" name="슬라이드 번호 개체 틀 3"/>
          <p:cNvSpPr>
            <a:spLocks noGrp="1"/>
          </p:cNvSpPr>
          <p:nvPr>
            <p:ph type="sldNum" sz="quarter" idx="10"/>
          </p:nvPr>
        </p:nvSpPr>
        <p:spPr/>
        <p:txBody>
          <a:bodyPr/>
          <a:lstStyle/>
          <a:p>
            <a:fld id="{45561824-2783-4BA0-91B0-68BDCEC3890F}" type="slidenum">
              <a:rPr lang="en-US" smtClean="0"/>
              <a:pPr/>
              <a:t>4</a:t>
            </a:fld>
            <a:endParaRPr lang="en-US"/>
          </a:p>
        </p:txBody>
      </p:sp>
    </p:spTree>
    <p:extLst>
      <p:ext uri="{BB962C8B-B14F-4D97-AF65-F5344CB8AC3E}">
        <p14:creationId xmlns:p14="http://schemas.microsoft.com/office/powerpoint/2010/main" val="123645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kumimoji="1" lang="ko-KR" altLang="en-US" smtClean="0"/>
              <a:t>마스터 제목 스타일 편집</a:t>
            </a:r>
            <a:endParaRPr kumimoji="1" lang="ko-KR" altLang="en-US"/>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smtClean="0"/>
              <a:t>마스터 부제목 스타일 편집</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207357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세로 텍스트 개체 틀 2"/>
          <p:cNvSpPr>
            <a:spLocks noGrp="1"/>
          </p:cNvSpPr>
          <p:nvPr>
            <p:ph type="body" orient="vert" idx="1"/>
          </p:nvPr>
        </p:nvSpPr>
        <p:spPr/>
        <p:txBody>
          <a:bodyPr vert="eaVert"/>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2100854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kumimoji="1" lang="ko-KR" altLang="en-US" smtClean="0"/>
              <a:t>마스터 제목 스타일 편집</a:t>
            </a:r>
            <a:endParaRPr kumimoji="1"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3090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내용 개체 틀 2"/>
          <p:cNvSpPr>
            <a:spLocks noGrp="1"/>
          </p:cNvSpPr>
          <p:nvPr>
            <p:ph idx="1"/>
          </p:nvPr>
        </p:nvSpPr>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75355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smtClean="0"/>
              <a:t>마스터 텍스트 스타일을 편집하려면 클릭</a:t>
            </a:r>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944264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5" name="날짜 개체 틀 4"/>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13826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smtClean="0"/>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smtClean="0"/>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7" name="날짜 개체 틀 6"/>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8" name="바닥글 개체 틀 7"/>
          <p:cNvSpPr>
            <a:spLocks noGrp="1"/>
          </p:cNvSpPr>
          <p:nvPr>
            <p:ph type="ftr" sz="quarter" idx="11"/>
          </p:nvPr>
        </p:nvSpPr>
        <p:spPr/>
        <p:txBody>
          <a:bodyPr/>
          <a:lstStyle/>
          <a:p>
            <a:endParaRPr kumimoji="1" lang="ko-KR" altLang="en-US"/>
          </a:p>
        </p:txBody>
      </p:sp>
      <p:sp>
        <p:nvSpPr>
          <p:cNvPr id="9" name="슬라이드 번호 개체 틀 8"/>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98300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날짜 개체 틀 2"/>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4" name="바닥글 개체 틀 3"/>
          <p:cNvSpPr>
            <a:spLocks noGrp="1"/>
          </p:cNvSpPr>
          <p:nvPr>
            <p:ph type="ftr" sz="quarter" idx="11"/>
          </p:nvPr>
        </p:nvSpPr>
        <p:spPr/>
        <p:txBody>
          <a:bodyPr/>
          <a:lstStyle/>
          <a:p>
            <a:endParaRPr kumimoji="1" lang="ko-KR" altLang="en-US"/>
          </a:p>
        </p:txBody>
      </p:sp>
      <p:sp>
        <p:nvSpPr>
          <p:cNvPr id="5" name="슬라이드 번호 개체 틀 4"/>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78424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3" name="바닥글 개체 틀 2"/>
          <p:cNvSpPr>
            <a:spLocks noGrp="1"/>
          </p:cNvSpPr>
          <p:nvPr>
            <p:ph type="ftr" sz="quarter" idx="11"/>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72163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smtClean="0"/>
              <a:t>마스터 제목 스타일 편집</a:t>
            </a:r>
            <a:endParaRPr kumimoji="1"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smtClean="0"/>
              <a:t>마스터 텍스트 스타일을 편집하려면 클릭</a:t>
            </a:r>
          </a:p>
        </p:txBody>
      </p:sp>
      <p:sp>
        <p:nvSpPr>
          <p:cNvPr id="5" name="날짜 개체 틀 4"/>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283860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smtClean="0"/>
              <a:t>마스터 제목 스타일 편집</a:t>
            </a:r>
            <a:endParaRPr kumimoji="1"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smtClean="0"/>
              <a:t>마스터 텍스트 스타일을 편집하려면 클릭</a:t>
            </a:r>
          </a:p>
        </p:txBody>
      </p:sp>
      <p:sp>
        <p:nvSpPr>
          <p:cNvPr id="5" name="날짜 개체 틀 4"/>
          <p:cNvSpPr>
            <a:spLocks noGrp="1"/>
          </p:cNvSpPr>
          <p:nvPr>
            <p:ph type="dt" sz="half" idx="10"/>
          </p:nvPr>
        </p:nvSpPr>
        <p:spPr/>
        <p:txBody>
          <a:bodyPr/>
          <a:lstStyle/>
          <a:p>
            <a:fld id="{E58F7B97-C222-F048-85C0-1E6B273692CD}" type="datetimeFigureOut">
              <a:rPr kumimoji="1" lang="ko-KR" altLang="en-US" smtClean="0"/>
              <a:t>2016. 7. 16.</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2784955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8F7B97-C222-F048-85C0-1E6B273692CD}" type="datetimeFigureOut">
              <a:rPr kumimoji="1" lang="ko-KR" altLang="en-US" smtClean="0"/>
              <a:t>2016. 7. 16.</a:t>
            </a:fld>
            <a:endParaRPr kumimoji="1"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97405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3754"/>
          <a:stretch/>
        </p:blipFill>
        <p:spPr>
          <a:xfrm>
            <a:off x="2678318" y="1664698"/>
            <a:ext cx="5863851" cy="4759853"/>
          </a:xfrm>
          <a:prstGeom prst="rect">
            <a:avLst/>
          </a:prstGeom>
        </p:spPr>
      </p:pic>
      <p:sp>
        <p:nvSpPr>
          <p:cNvPr id="6" name="TextBox 5"/>
          <p:cNvSpPr txBox="1"/>
          <p:nvPr/>
        </p:nvSpPr>
        <p:spPr>
          <a:xfrm>
            <a:off x="6817758" y="3360717"/>
            <a:ext cx="1059393" cy="369332"/>
          </a:xfrm>
          <a:prstGeom prst="rect">
            <a:avLst/>
          </a:prstGeom>
          <a:noFill/>
        </p:spPr>
        <p:txBody>
          <a:bodyPr wrap="none" rtlCol="0">
            <a:spAutoFit/>
          </a:bodyPr>
          <a:lstStyle/>
          <a:p>
            <a:r>
              <a:rPr lang="en-US" dirty="0"/>
              <a:t>FLOWER</a:t>
            </a:r>
          </a:p>
        </p:txBody>
      </p:sp>
      <p:sp>
        <p:nvSpPr>
          <p:cNvPr id="7" name="TextBox 6"/>
          <p:cNvSpPr txBox="1"/>
          <p:nvPr/>
        </p:nvSpPr>
        <p:spPr>
          <a:xfrm>
            <a:off x="6817758" y="4892634"/>
            <a:ext cx="1093697" cy="369332"/>
          </a:xfrm>
          <a:prstGeom prst="rect">
            <a:avLst/>
          </a:prstGeom>
          <a:noFill/>
        </p:spPr>
        <p:txBody>
          <a:bodyPr wrap="none" rtlCol="0">
            <a:spAutoFit/>
          </a:bodyPr>
          <a:lstStyle/>
          <a:p>
            <a:r>
              <a:rPr lang="en-US"/>
              <a:t>TONGUE</a:t>
            </a:r>
          </a:p>
        </p:txBody>
      </p:sp>
      <p:sp>
        <p:nvSpPr>
          <p:cNvPr id="8" name="TextBox 7"/>
          <p:cNvSpPr txBox="1"/>
          <p:nvPr/>
        </p:nvSpPr>
        <p:spPr>
          <a:xfrm>
            <a:off x="3420093" y="6424551"/>
            <a:ext cx="970779" cy="369332"/>
          </a:xfrm>
          <a:prstGeom prst="rect">
            <a:avLst/>
          </a:prstGeom>
          <a:noFill/>
        </p:spPr>
        <p:txBody>
          <a:bodyPr wrap="none" rtlCol="0">
            <a:spAutoFit/>
          </a:bodyPr>
          <a:lstStyle/>
          <a:p>
            <a:r>
              <a:rPr lang="en-US" dirty="0" smtClean="0"/>
              <a:t>Week 1</a:t>
            </a:r>
            <a:endParaRPr lang="en-US" dirty="0"/>
          </a:p>
        </p:txBody>
      </p:sp>
      <p:sp>
        <p:nvSpPr>
          <p:cNvPr id="9" name="TextBox 8"/>
          <p:cNvSpPr txBox="1"/>
          <p:nvPr/>
        </p:nvSpPr>
        <p:spPr>
          <a:xfrm>
            <a:off x="6097252" y="6424551"/>
            <a:ext cx="970779" cy="369332"/>
          </a:xfrm>
          <a:prstGeom prst="rect">
            <a:avLst/>
          </a:prstGeom>
          <a:noFill/>
        </p:spPr>
        <p:txBody>
          <a:bodyPr wrap="none" rtlCol="0">
            <a:spAutoFit/>
          </a:bodyPr>
          <a:lstStyle/>
          <a:p>
            <a:r>
              <a:rPr lang="en-US" dirty="0" smtClean="0"/>
              <a:t>Week 3</a:t>
            </a:r>
            <a:endParaRPr lang="en-US" dirty="0"/>
          </a:p>
        </p:txBody>
      </p:sp>
      <p:sp>
        <p:nvSpPr>
          <p:cNvPr id="10" name="TextBox 9"/>
          <p:cNvSpPr txBox="1"/>
          <p:nvPr/>
        </p:nvSpPr>
        <p:spPr>
          <a:xfrm>
            <a:off x="802084" y="1424062"/>
            <a:ext cx="10803470" cy="707886"/>
          </a:xfrm>
          <a:prstGeom prst="rect">
            <a:avLst/>
          </a:prstGeom>
          <a:noFill/>
        </p:spPr>
        <p:txBody>
          <a:bodyPr wrap="none" rtlCol="0">
            <a:spAutoFit/>
          </a:bodyPr>
          <a:lstStyle/>
          <a:p>
            <a:r>
              <a:rPr lang="en-US" sz="2000" dirty="0" smtClean="0"/>
              <a:t>The variants “FLOWER” and “TONGUE” are selected, but what makes these signs special?</a:t>
            </a:r>
          </a:p>
          <a:p>
            <a:r>
              <a:rPr lang="en-US" sz="2000" dirty="0" smtClean="0"/>
              <a:t>Can we predict the frequency of a variant in week 3 based on measurements from week 1?</a:t>
            </a:r>
            <a:endParaRPr lang="en-US" sz="2000" dirty="0"/>
          </a:p>
        </p:txBody>
      </p:sp>
    </p:spTree>
    <p:extLst>
      <p:ext uri="{BB962C8B-B14F-4D97-AF65-F5344CB8AC3E}">
        <p14:creationId xmlns:p14="http://schemas.microsoft.com/office/powerpoint/2010/main" val="1134211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9008047" y="2070991"/>
            <a:ext cx="3291416" cy="3917348"/>
          </a:xfrm>
          <a:prstGeom prst="rect">
            <a:avLst/>
          </a:prstGeom>
        </p:spPr>
      </p:pic>
      <p:pic>
        <p:nvPicPr>
          <p:cNvPr id="6" name="Picture 5"/>
          <p:cNvPicPr>
            <a:picLocks noChangeAspect="1"/>
          </p:cNvPicPr>
          <p:nvPr/>
        </p:nvPicPr>
        <p:blipFill>
          <a:blip r:embed="rId4"/>
          <a:stretch>
            <a:fillRect/>
          </a:stretch>
        </p:blipFill>
        <p:spPr>
          <a:xfrm>
            <a:off x="6010567" y="2124250"/>
            <a:ext cx="3287822" cy="3913070"/>
          </a:xfrm>
          <a:prstGeom prst="rect">
            <a:avLst/>
          </a:prstGeom>
        </p:spPr>
      </p:pic>
      <p:pic>
        <p:nvPicPr>
          <p:cNvPr id="5" name="Picture 4"/>
          <p:cNvPicPr>
            <a:picLocks noChangeAspect="1"/>
          </p:cNvPicPr>
          <p:nvPr/>
        </p:nvPicPr>
        <p:blipFill>
          <a:blip r:embed="rId5"/>
          <a:stretch>
            <a:fillRect/>
          </a:stretch>
        </p:blipFill>
        <p:spPr>
          <a:xfrm>
            <a:off x="2998785" y="2124250"/>
            <a:ext cx="3284908" cy="3909603"/>
          </a:xfrm>
          <a:prstGeom prst="rect">
            <a:avLst/>
          </a:prstGeom>
        </p:spPr>
      </p:pic>
      <p:pic>
        <p:nvPicPr>
          <p:cNvPr id="4" name="Picture 3"/>
          <p:cNvPicPr>
            <a:picLocks noChangeAspect="1"/>
          </p:cNvPicPr>
          <p:nvPr/>
        </p:nvPicPr>
        <p:blipFill>
          <a:blip r:embed="rId6"/>
          <a:stretch>
            <a:fillRect/>
          </a:stretch>
        </p:blipFill>
        <p:spPr>
          <a:xfrm>
            <a:off x="1" y="2124250"/>
            <a:ext cx="3288898" cy="3914351"/>
          </a:xfrm>
          <a:prstGeom prst="rect">
            <a:avLst/>
          </a:prstGeom>
        </p:spPr>
      </p:pic>
      <p:sp>
        <p:nvSpPr>
          <p:cNvPr id="7" name="TextBox 6"/>
          <p:cNvSpPr txBox="1"/>
          <p:nvPr/>
        </p:nvSpPr>
        <p:spPr>
          <a:xfrm>
            <a:off x="3617721" y="5473642"/>
            <a:ext cx="2523383" cy="338554"/>
          </a:xfrm>
          <a:prstGeom prst="rect">
            <a:avLst/>
          </a:prstGeom>
          <a:solidFill>
            <a:schemeClr val="bg1"/>
          </a:solidFill>
        </p:spPr>
        <p:txBody>
          <a:bodyPr wrap="none" rtlCol="0">
            <a:spAutoFit/>
          </a:bodyPr>
          <a:lstStyle/>
          <a:p>
            <a:r>
              <a:rPr lang="en-US" sz="1600" dirty="0" smtClean="0"/>
              <a:t>Short </a:t>
            </a:r>
            <a:r>
              <a:rPr lang="en-US" sz="1600" smtClean="0"/>
              <a:t>signs    Long </a:t>
            </a:r>
            <a:r>
              <a:rPr lang="en-US" sz="1600" dirty="0" smtClean="0"/>
              <a:t>signs</a:t>
            </a:r>
            <a:endParaRPr lang="en-US" sz="1600" dirty="0"/>
          </a:p>
        </p:txBody>
      </p:sp>
      <p:sp>
        <p:nvSpPr>
          <p:cNvPr id="8" name="TextBox 7"/>
          <p:cNvSpPr txBox="1"/>
          <p:nvPr/>
        </p:nvSpPr>
        <p:spPr>
          <a:xfrm>
            <a:off x="6708709" y="5473641"/>
            <a:ext cx="1082331" cy="514697"/>
          </a:xfrm>
          <a:prstGeom prst="rect">
            <a:avLst/>
          </a:prstGeom>
          <a:solidFill>
            <a:schemeClr val="bg1"/>
          </a:solidFill>
        </p:spPr>
        <p:txBody>
          <a:bodyPr wrap="none" rtlCol="0">
            <a:spAutoFit/>
          </a:bodyPr>
          <a:lstStyle/>
          <a:p>
            <a:pPr algn="ctr"/>
            <a:r>
              <a:rPr lang="en-US" sz="1600" dirty="0" smtClean="0"/>
              <a:t>Rarely</a:t>
            </a:r>
          </a:p>
          <a:p>
            <a:pPr algn="ctr"/>
            <a:r>
              <a:rPr lang="en-US" sz="1600" dirty="0" smtClean="0"/>
              <a:t>Try Marked</a:t>
            </a:r>
            <a:endParaRPr lang="en-US" sz="1600" dirty="0"/>
          </a:p>
        </p:txBody>
      </p:sp>
      <p:sp>
        <p:nvSpPr>
          <p:cNvPr id="9" name="TextBox 8"/>
          <p:cNvSpPr txBox="1"/>
          <p:nvPr/>
        </p:nvSpPr>
        <p:spPr>
          <a:xfrm>
            <a:off x="7923030" y="5473641"/>
            <a:ext cx="1082331" cy="514697"/>
          </a:xfrm>
          <a:prstGeom prst="rect">
            <a:avLst/>
          </a:prstGeom>
          <a:solidFill>
            <a:schemeClr val="bg1"/>
          </a:solidFill>
        </p:spPr>
        <p:txBody>
          <a:bodyPr wrap="none" rtlCol="0">
            <a:spAutoFit/>
          </a:bodyPr>
          <a:lstStyle/>
          <a:p>
            <a:pPr algn="ctr"/>
            <a:r>
              <a:rPr lang="en-US" sz="1600" dirty="0" smtClean="0"/>
              <a:t>Often</a:t>
            </a:r>
          </a:p>
          <a:p>
            <a:pPr algn="ctr"/>
            <a:r>
              <a:rPr lang="en-US" sz="1600" dirty="0" smtClean="0"/>
              <a:t>Try Marked</a:t>
            </a:r>
            <a:endParaRPr lang="en-US" sz="1600" dirty="0"/>
          </a:p>
        </p:txBody>
      </p:sp>
      <p:sp>
        <p:nvSpPr>
          <p:cNvPr id="12" name="TextBox 11"/>
          <p:cNvSpPr txBox="1"/>
          <p:nvPr/>
        </p:nvSpPr>
        <p:spPr>
          <a:xfrm>
            <a:off x="449450" y="1270861"/>
            <a:ext cx="2989408" cy="369332"/>
          </a:xfrm>
          <a:prstGeom prst="rect">
            <a:avLst/>
          </a:prstGeom>
          <a:noFill/>
        </p:spPr>
        <p:txBody>
          <a:bodyPr wrap="none" rtlCol="0">
            <a:spAutoFit/>
          </a:bodyPr>
          <a:lstStyle/>
          <a:p>
            <a:r>
              <a:rPr lang="en-US" dirty="0" smtClean="0"/>
              <a:t>Some patterns in the data:</a:t>
            </a:r>
            <a:endParaRPr lang="en-US" dirty="0"/>
          </a:p>
        </p:txBody>
      </p:sp>
      <p:sp>
        <p:nvSpPr>
          <p:cNvPr id="13" name="TextBox 12"/>
          <p:cNvSpPr txBox="1"/>
          <p:nvPr/>
        </p:nvSpPr>
        <p:spPr>
          <a:xfrm>
            <a:off x="1049228" y="2070991"/>
            <a:ext cx="1435008" cy="369332"/>
          </a:xfrm>
          <a:prstGeom prst="rect">
            <a:avLst/>
          </a:prstGeom>
          <a:noFill/>
        </p:spPr>
        <p:txBody>
          <a:bodyPr wrap="none" rtlCol="0">
            <a:spAutoFit/>
          </a:bodyPr>
          <a:lstStyle/>
          <a:p>
            <a:r>
              <a:rPr lang="en-US" b="1" dirty="0" err="1" smtClean="0"/>
              <a:t>Indexicality</a:t>
            </a:r>
            <a:endParaRPr lang="en-US" b="1" dirty="0"/>
          </a:p>
        </p:txBody>
      </p:sp>
      <p:sp>
        <p:nvSpPr>
          <p:cNvPr id="14" name="TextBox 13"/>
          <p:cNvSpPr txBox="1"/>
          <p:nvPr/>
        </p:nvSpPr>
        <p:spPr>
          <a:xfrm>
            <a:off x="4171682" y="2070991"/>
            <a:ext cx="1449436" cy="369332"/>
          </a:xfrm>
          <a:prstGeom prst="rect">
            <a:avLst/>
          </a:prstGeom>
          <a:noFill/>
        </p:spPr>
        <p:txBody>
          <a:bodyPr wrap="none" rtlCol="0">
            <a:spAutoFit/>
          </a:bodyPr>
          <a:lstStyle/>
          <a:p>
            <a:r>
              <a:rPr lang="en-US" b="1" dirty="0" smtClean="0"/>
              <a:t>Sign length</a:t>
            </a:r>
            <a:endParaRPr lang="en-US" b="1" dirty="0"/>
          </a:p>
        </p:txBody>
      </p:sp>
      <p:sp>
        <p:nvSpPr>
          <p:cNvPr id="15" name="TextBox 14"/>
          <p:cNvSpPr txBox="1"/>
          <p:nvPr/>
        </p:nvSpPr>
        <p:spPr>
          <a:xfrm>
            <a:off x="6998091" y="2070991"/>
            <a:ext cx="1523559" cy="369332"/>
          </a:xfrm>
          <a:prstGeom prst="rect">
            <a:avLst/>
          </a:prstGeom>
          <a:noFill/>
        </p:spPr>
        <p:txBody>
          <a:bodyPr wrap="none" rtlCol="0">
            <a:spAutoFit/>
          </a:bodyPr>
          <a:lstStyle/>
          <a:p>
            <a:r>
              <a:rPr lang="en-US" b="1" smtClean="0"/>
              <a:t>Try Marking</a:t>
            </a:r>
            <a:endParaRPr lang="en-US" b="1" dirty="0"/>
          </a:p>
        </p:txBody>
      </p:sp>
      <p:sp>
        <p:nvSpPr>
          <p:cNvPr id="16" name="TextBox 15"/>
          <p:cNvSpPr txBox="1"/>
          <p:nvPr/>
        </p:nvSpPr>
        <p:spPr>
          <a:xfrm>
            <a:off x="10037146" y="2070991"/>
            <a:ext cx="1312282" cy="369332"/>
          </a:xfrm>
          <a:prstGeom prst="rect">
            <a:avLst/>
          </a:prstGeom>
          <a:noFill/>
        </p:spPr>
        <p:txBody>
          <a:bodyPr wrap="none" rtlCol="0">
            <a:spAutoFit/>
          </a:bodyPr>
          <a:lstStyle/>
          <a:p>
            <a:r>
              <a:rPr lang="en-US" b="1" dirty="0" smtClean="0"/>
              <a:t>Frequency</a:t>
            </a:r>
            <a:endParaRPr lang="en-US" b="1" dirty="0"/>
          </a:p>
        </p:txBody>
      </p:sp>
    </p:spTree>
    <p:extLst>
      <p:ext uri="{BB962C8B-B14F-4D97-AF65-F5344CB8AC3E}">
        <p14:creationId xmlns:p14="http://schemas.microsoft.com/office/powerpoint/2010/main" val="210638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49827364"/>
              </p:ext>
            </p:extLst>
          </p:nvPr>
        </p:nvGraphicFramePr>
        <p:xfrm>
          <a:off x="1900392" y="2055341"/>
          <a:ext cx="4220663" cy="4114800"/>
        </p:xfrm>
        <a:graphic>
          <a:graphicData uri="http://schemas.openxmlformats.org/drawingml/2006/table">
            <a:tbl>
              <a:tblPr/>
              <a:tblGrid>
                <a:gridCol w="4220663"/>
              </a:tblGrid>
              <a:tr h="203200">
                <a:tc>
                  <a:txBody>
                    <a:bodyPr/>
                    <a:lstStyle/>
                    <a:p>
                      <a:pPr algn="l" fontAlgn="b"/>
                      <a:r>
                        <a:rPr lang="en-US" sz="2000" b="1" i="0" u="none" strike="noStrike" dirty="0" smtClean="0">
                          <a:solidFill>
                            <a:srgbClr val="000000"/>
                          </a:solidFill>
                          <a:effectLst/>
                          <a:latin typeface="Calibri" charset="0"/>
                        </a:rPr>
                        <a:t>Content bias</a:t>
                      </a:r>
                      <a:endParaRPr lang="en-US" sz="2000" b="1"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Indexical</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Indexical-body</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Length</a:t>
                      </a:r>
                      <a:r>
                        <a:rPr lang="en-US" sz="2000" b="0" i="0" u="none" strike="noStrike" baseline="0" dirty="0" smtClean="0">
                          <a:solidFill>
                            <a:srgbClr val="000000"/>
                          </a:solidFill>
                          <a:effectLst/>
                          <a:latin typeface="Calibri" charset="0"/>
                        </a:rPr>
                        <a:t> of sign</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endParaRPr lang="en-US" sz="2000" b="1"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marL="0" marR="0" indent="0" algn="l" defTabSz="914400" rtl="0" eaLnBrk="1" fontAlgn="b" latinLnBrk="1" hangingPunct="1">
                        <a:lnSpc>
                          <a:spcPct val="100000"/>
                        </a:lnSpc>
                        <a:spcBef>
                          <a:spcPts val="0"/>
                        </a:spcBef>
                        <a:spcAft>
                          <a:spcPts val="0"/>
                        </a:spcAft>
                        <a:buClrTx/>
                        <a:buSzTx/>
                        <a:buFontTx/>
                        <a:buNone/>
                        <a:tabLst/>
                        <a:defRPr/>
                      </a:pPr>
                      <a:r>
                        <a:rPr lang="en-US" sz="2000" b="1" i="0" u="none" strike="noStrike" dirty="0" smtClean="0">
                          <a:solidFill>
                            <a:srgbClr val="000000"/>
                          </a:solidFill>
                          <a:effectLst/>
                          <a:latin typeface="Calibri" charset="0"/>
                        </a:rPr>
                        <a:t>Conformity Bias</a:t>
                      </a:r>
                    </a:p>
                    <a:p>
                      <a:pPr marL="0" marR="0" indent="0" algn="l" defTabSz="914400" rtl="0" eaLnBrk="1" fontAlgn="b" latinLnBrk="1" hangingPunct="1">
                        <a:lnSpc>
                          <a:spcPct val="100000"/>
                        </a:lnSpc>
                        <a:spcBef>
                          <a:spcPts val="0"/>
                        </a:spcBef>
                        <a:spcAft>
                          <a:spcPts val="0"/>
                        </a:spcAft>
                        <a:buClrTx/>
                        <a:buSzTx/>
                        <a:buFontTx/>
                        <a:buNone/>
                        <a:tabLst/>
                        <a:defRPr/>
                      </a:pPr>
                      <a:r>
                        <a:rPr lang="en-US" sz="2000" b="0" i="0" u="none" strike="noStrike" dirty="0" smtClean="0">
                          <a:solidFill>
                            <a:srgbClr val="000000"/>
                          </a:solidFill>
                          <a:effectLst/>
                          <a:latin typeface="Calibri" charset="0"/>
                        </a:rPr>
                        <a:t>Try</a:t>
                      </a:r>
                      <a:r>
                        <a:rPr lang="en-US" sz="2000" b="0" i="0" u="none" strike="noStrike" baseline="0" dirty="0" smtClean="0">
                          <a:solidFill>
                            <a:srgbClr val="000000"/>
                          </a:solidFill>
                          <a:effectLst/>
                          <a:latin typeface="Calibri" charset="0"/>
                        </a:rPr>
                        <a:t> Marking (frequent)</a:t>
                      </a:r>
                      <a:endParaRPr lang="en-US" sz="2000" b="0" i="0" u="none" strike="noStrike" dirty="0" smtClean="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Teaching</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Try</a:t>
                      </a:r>
                      <a:r>
                        <a:rPr lang="en-US" sz="2000" b="0" i="0" u="none" strike="noStrike" baseline="0" dirty="0" smtClean="0">
                          <a:solidFill>
                            <a:srgbClr val="000000"/>
                          </a:solidFill>
                          <a:effectLst/>
                          <a:latin typeface="Calibri" charset="0"/>
                        </a:rPr>
                        <a:t> Marking &amp; Teaching</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T0</a:t>
                      </a:r>
                      <a:r>
                        <a:rPr lang="en-US" sz="2000" b="0" i="0" u="none" strike="noStrike" baseline="0" dirty="0" smtClean="0">
                          <a:solidFill>
                            <a:srgbClr val="000000"/>
                          </a:solidFill>
                          <a:effectLst/>
                          <a:latin typeface="Calibri" charset="0"/>
                        </a:rPr>
                        <a:t> Check</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1" i="0" u="none" strike="noStrike" dirty="0" smtClean="0">
                          <a:solidFill>
                            <a:srgbClr val="000000"/>
                          </a:solidFill>
                          <a:effectLst/>
                          <a:latin typeface="Calibri" charset="0"/>
                        </a:rPr>
                        <a:t>Frequency Bias</a:t>
                      </a:r>
                      <a:endParaRPr lang="en-US" sz="2000" b="1"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Frequency in week </a:t>
                      </a:r>
                      <a:r>
                        <a:rPr lang="en-US" sz="2000" b="0" i="0" u="none" strike="noStrike" dirty="0" smtClean="0">
                          <a:solidFill>
                            <a:srgbClr val="000000"/>
                          </a:solidFill>
                          <a:effectLst/>
                          <a:latin typeface="Calibri" charset="0"/>
                        </a:rPr>
                        <a:t>1</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9661010"/>
              </p:ext>
            </p:extLst>
          </p:nvPr>
        </p:nvGraphicFramePr>
        <p:xfrm>
          <a:off x="5409419" y="2055341"/>
          <a:ext cx="2475798" cy="1270000"/>
        </p:xfrm>
        <a:graphic>
          <a:graphicData uri="http://schemas.openxmlformats.org/drawingml/2006/table">
            <a:tbl>
              <a:tblPr/>
              <a:tblGrid>
                <a:gridCol w="1086384"/>
                <a:gridCol w="914400"/>
                <a:gridCol w="475014"/>
              </a:tblGrid>
              <a:tr h="203200">
                <a:tc>
                  <a:txBody>
                    <a:bodyPr/>
                    <a:lstStyle/>
                    <a:p>
                      <a:pPr algn="ctr" fontAlgn="b"/>
                      <a:r>
                        <a:rPr lang="en-US" sz="2000" b="1" i="0" u="none" strike="noStrike" dirty="0">
                          <a:solidFill>
                            <a:srgbClr val="000000"/>
                          </a:solidFill>
                          <a:effectLst/>
                          <a:latin typeface="Calibri" charset="0"/>
                        </a:rPr>
                        <a:t>Estimate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p</a:t>
                      </a:r>
                      <a:endParaRPr lang="en-US" sz="2000" b="1"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+0.08</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-0.03</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0.04</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85895406"/>
              </p:ext>
            </p:extLst>
          </p:nvPr>
        </p:nvGraphicFramePr>
        <p:xfrm>
          <a:off x="5409418" y="3992628"/>
          <a:ext cx="3073887" cy="1270000"/>
        </p:xfrm>
        <a:graphic>
          <a:graphicData uri="http://schemas.openxmlformats.org/drawingml/2006/table">
            <a:tbl>
              <a:tblPr/>
              <a:tblGrid>
                <a:gridCol w="1024629"/>
                <a:gridCol w="1024629"/>
                <a:gridCol w="1024629"/>
              </a:tblGrid>
              <a:tr h="203200">
                <a:tc>
                  <a:txBody>
                    <a:bodyPr/>
                    <a:lstStyle/>
                    <a:p>
                      <a:pPr algn="r" fontAlgn="b"/>
                      <a:r>
                        <a:rPr lang="en-US" sz="2000" b="0" i="0" u="none" strike="noStrike" dirty="0" smtClean="0">
                          <a:solidFill>
                            <a:srgbClr val="000000"/>
                          </a:solidFill>
                          <a:effectLst/>
                          <a:latin typeface="Calibri" charset="0"/>
                        </a:rPr>
                        <a:t>+0.11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-0.06</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0.81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-0.17</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0.07</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0.73</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5658679"/>
              </p:ext>
            </p:extLst>
          </p:nvPr>
        </p:nvGraphicFramePr>
        <p:xfrm>
          <a:off x="5409418" y="5852641"/>
          <a:ext cx="3073887" cy="317500"/>
        </p:xfrm>
        <a:graphic>
          <a:graphicData uri="http://schemas.openxmlformats.org/drawingml/2006/table">
            <a:tbl>
              <a:tblPr/>
              <a:tblGrid>
                <a:gridCol w="1024629"/>
                <a:gridCol w="1024629"/>
                <a:gridCol w="1024629"/>
              </a:tblGrid>
              <a:tr h="203200">
                <a:tc>
                  <a:txBody>
                    <a:bodyPr/>
                    <a:lstStyle/>
                    <a:p>
                      <a:pPr algn="r" fontAlgn="b"/>
                      <a:r>
                        <a:rPr lang="en-US" sz="2000" b="0" i="0" u="none" strike="noStrike" dirty="0" smtClean="0">
                          <a:solidFill>
                            <a:srgbClr val="000000"/>
                          </a:solidFill>
                          <a:effectLst/>
                          <a:latin typeface="Calibri" charset="0"/>
                        </a:rPr>
                        <a:t>+0.16</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&lt;0.0001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sp>
        <p:nvSpPr>
          <p:cNvPr id="10" name="TextBox 9"/>
          <p:cNvSpPr txBox="1"/>
          <p:nvPr/>
        </p:nvSpPr>
        <p:spPr>
          <a:xfrm>
            <a:off x="2438400" y="360306"/>
            <a:ext cx="8610600" cy="523220"/>
          </a:xfrm>
          <a:prstGeom prst="rect">
            <a:avLst/>
          </a:prstGeom>
          <a:noFill/>
        </p:spPr>
        <p:txBody>
          <a:bodyPr wrap="square" rtlCol="0">
            <a:spAutoFit/>
          </a:bodyPr>
          <a:lstStyle/>
          <a:p>
            <a:pPr algn="ctr"/>
            <a:r>
              <a:rPr lang="en-US" sz="2800" dirty="0">
                <a:solidFill>
                  <a:schemeClr val="bg1"/>
                </a:solidFill>
              </a:rPr>
              <a:t>Testing the effects of biases</a:t>
            </a:r>
          </a:p>
        </p:txBody>
      </p:sp>
      <p:sp>
        <p:nvSpPr>
          <p:cNvPr id="11" name="TextBox 10"/>
          <p:cNvSpPr txBox="1"/>
          <p:nvPr/>
        </p:nvSpPr>
        <p:spPr>
          <a:xfrm>
            <a:off x="1284217" y="1206934"/>
            <a:ext cx="8634671" cy="707886"/>
          </a:xfrm>
          <a:prstGeom prst="rect">
            <a:avLst/>
          </a:prstGeom>
          <a:noFill/>
        </p:spPr>
        <p:txBody>
          <a:bodyPr wrap="none" rtlCol="0">
            <a:spAutoFit/>
          </a:bodyPr>
          <a:lstStyle/>
          <a:p>
            <a:r>
              <a:rPr lang="en-US" sz="2000" b="1" dirty="0" smtClean="0"/>
              <a:t>Are the patterns significant?</a:t>
            </a:r>
          </a:p>
          <a:p>
            <a:r>
              <a:rPr lang="en-US" sz="2000" i="1" dirty="0" smtClean="0"/>
              <a:t>Mixed effects model, predicting </a:t>
            </a:r>
            <a:r>
              <a:rPr lang="en-US" sz="2000" i="1" dirty="0"/>
              <a:t>the frequency of a variant in week 3 by:</a:t>
            </a:r>
          </a:p>
        </p:txBody>
      </p:sp>
      <p:sp>
        <p:nvSpPr>
          <p:cNvPr id="4" name="TextBox 3"/>
          <p:cNvSpPr txBox="1"/>
          <p:nvPr/>
        </p:nvSpPr>
        <p:spPr>
          <a:xfrm>
            <a:off x="1591294" y="6293922"/>
            <a:ext cx="9940222" cy="307777"/>
          </a:xfrm>
          <a:prstGeom prst="rect">
            <a:avLst/>
          </a:prstGeom>
          <a:noFill/>
        </p:spPr>
        <p:txBody>
          <a:bodyPr wrap="none" rtlCol="0">
            <a:spAutoFit/>
          </a:bodyPr>
          <a:lstStyle/>
          <a:p>
            <a:r>
              <a:rPr lang="en-US" sz="1400" dirty="0" smtClean="0"/>
              <a:t>Details: Mixed effects model with random effects for reference </a:t>
            </a:r>
            <a:r>
              <a:rPr lang="en-US" sz="1400" dirty="0" err="1" smtClean="0"/>
              <a:t>colour</a:t>
            </a:r>
            <a:r>
              <a:rPr lang="en-US" sz="1400" dirty="0" smtClean="0"/>
              <a:t>, p-values obtained through model comparison.</a:t>
            </a:r>
            <a:endParaRPr lang="en-US" sz="1400" dirty="0"/>
          </a:p>
        </p:txBody>
      </p:sp>
    </p:spTree>
    <p:extLst>
      <p:ext uri="{BB962C8B-B14F-4D97-AF65-F5344CB8AC3E}">
        <p14:creationId xmlns:p14="http://schemas.microsoft.com/office/powerpoint/2010/main" val="126345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38400" y="13447"/>
            <a:ext cx="8610600" cy="1143000"/>
          </a:xfrm>
        </p:spPr>
        <p:txBody>
          <a:bodyPr/>
          <a:lstStyle/>
          <a:p>
            <a:r>
              <a:rPr kumimoji="1" lang="en-US" altLang="ko-KR" dirty="0" smtClean="0">
                <a:solidFill>
                  <a:schemeClr val="bg1"/>
                </a:solidFill>
              </a:rPr>
              <a:t>Summary</a:t>
            </a:r>
            <a:endParaRPr kumimoji="1" lang="ko-KR" altLang="en-US" dirty="0">
              <a:solidFill>
                <a:schemeClr val="bg1"/>
              </a:solidFill>
            </a:endParaRPr>
          </a:p>
        </p:txBody>
      </p:sp>
      <p:sp>
        <p:nvSpPr>
          <p:cNvPr id="3" name="내용 개체 틀 2"/>
          <p:cNvSpPr>
            <a:spLocks noGrp="1"/>
          </p:cNvSpPr>
          <p:nvPr>
            <p:ph idx="1"/>
          </p:nvPr>
        </p:nvSpPr>
        <p:spPr/>
        <p:txBody>
          <a:bodyPr>
            <a:normAutofit/>
          </a:bodyPr>
          <a:lstStyle/>
          <a:p>
            <a:r>
              <a:rPr lang="en-GB" altLang="ko-KR" dirty="0" smtClean="0"/>
              <a:t>A variant is more frequent in week 3 if:</a:t>
            </a:r>
          </a:p>
          <a:p>
            <a:pPr marL="0" indent="0">
              <a:buNone/>
            </a:pPr>
            <a:endParaRPr lang="en-GB" altLang="ko-KR" dirty="0" smtClean="0"/>
          </a:p>
          <a:p>
            <a:pPr lvl="1"/>
            <a:r>
              <a:rPr kumimoji="1" lang="en-GB" altLang="ko-KR" dirty="0" smtClean="0"/>
              <a:t>It indexes the body</a:t>
            </a:r>
          </a:p>
          <a:p>
            <a:pPr lvl="1"/>
            <a:r>
              <a:rPr kumimoji="1" lang="en-GB" altLang="ko-KR" dirty="0" smtClean="0"/>
              <a:t>It is quick to produce in week 1</a:t>
            </a:r>
          </a:p>
          <a:p>
            <a:pPr lvl="1"/>
            <a:endParaRPr kumimoji="1" lang="en-GB" altLang="ko-KR" dirty="0" smtClean="0"/>
          </a:p>
          <a:p>
            <a:pPr lvl="1"/>
            <a:r>
              <a:rPr kumimoji="1" lang="en-GB" altLang="ko-KR" dirty="0" smtClean="0"/>
              <a:t>It is often try-marked in week 1</a:t>
            </a:r>
          </a:p>
          <a:p>
            <a:pPr lvl="1"/>
            <a:endParaRPr kumimoji="1" lang="en-GB" altLang="ko-KR" dirty="0" smtClean="0"/>
          </a:p>
          <a:p>
            <a:pPr lvl="1"/>
            <a:r>
              <a:rPr kumimoji="1" lang="en-GB" altLang="ko-KR" dirty="0" smtClean="0"/>
              <a:t>It is produced frequently in week 1</a:t>
            </a:r>
            <a:endParaRPr kumimoji="1" lang="en-GB" altLang="ko-KR" dirty="0" smtClean="0"/>
          </a:p>
          <a:p>
            <a:pPr lvl="1"/>
            <a:endParaRPr kumimoji="1" lang="en-GB" altLang="ko-KR" dirty="0" smtClean="0"/>
          </a:p>
          <a:p>
            <a:pPr lvl="1"/>
            <a:endParaRPr kumimoji="1" lang="ko-KR" altLang="en-US" dirty="0"/>
          </a:p>
        </p:txBody>
      </p:sp>
      <p:sp>
        <p:nvSpPr>
          <p:cNvPr id="5" name="TextBox 4"/>
          <p:cNvSpPr txBox="1"/>
          <p:nvPr/>
        </p:nvSpPr>
        <p:spPr>
          <a:xfrm>
            <a:off x="7148946" y="2847132"/>
            <a:ext cx="1841210" cy="2308324"/>
          </a:xfrm>
          <a:prstGeom prst="rect">
            <a:avLst/>
          </a:prstGeom>
          <a:noFill/>
        </p:spPr>
        <p:txBody>
          <a:bodyPr wrap="none" rtlCol="0">
            <a:spAutoFit/>
          </a:bodyPr>
          <a:lstStyle/>
          <a:p>
            <a:r>
              <a:rPr lang="en-US" sz="2400" b="1" dirty="0" smtClean="0"/>
              <a:t>Content</a:t>
            </a:r>
          </a:p>
          <a:p>
            <a:endParaRPr lang="en-US" sz="2400" b="1" dirty="0"/>
          </a:p>
          <a:p>
            <a:endParaRPr lang="en-US" sz="2400" b="1" dirty="0" smtClean="0"/>
          </a:p>
          <a:p>
            <a:r>
              <a:rPr lang="en-US" sz="2400" b="1" dirty="0" smtClean="0"/>
              <a:t>Conformity</a:t>
            </a:r>
          </a:p>
          <a:p>
            <a:endParaRPr lang="en-US" sz="2400" b="1" dirty="0"/>
          </a:p>
          <a:p>
            <a:r>
              <a:rPr lang="en-US" sz="2400" b="1" dirty="0" smtClean="0"/>
              <a:t>Frequency</a:t>
            </a:r>
            <a:endParaRPr lang="en-US" sz="2400" b="1" dirty="0"/>
          </a:p>
        </p:txBody>
      </p:sp>
    </p:spTree>
    <p:extLst>
      <p:ext uri="{BB962C8B-B14F-4D97-AF65-F5344CB8AC3E}">
        <p14:creationId xmlns:p14="http://schemas.microsoft.com/office/powerpoint/2010/main" val="1696517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372</Words>
  <Application>Microsoft Macintosh PowerPoint</Application>
  <PresentationFormat>Widescreen</PresentationFormat>
  <Paragraphs>90</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vt:lpstr>
      <vt:lpstr>Malgun Gothic</vt:lpstr>
      <vt:lpstr>MS PGothic</vt:lpstr>
      <vt:lpstr>Verdana regular</vt:lpstr>
      <vt:lpstr>맑은 고딕</vt:lpstr>
      <vt:lpstr>Arial</vt:lpstr>
      <vt:lpstr>Office 테마</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변강석</dc:creator>
  <cp:lastModifiedBy>Sean Roberts</cp:lastModifiedBy>
  <cp:revision>17</cp:revision>
  <cp:lastPrinted>2016-07-16T12:12:31Z</cp:lastPrinted>
  <dcterms:created xsi:type="dcterms:W3CDTF">2016-07-15T15:37:17Z</dcterms:created>
  <dcterms:modified xsi:type="dcterms:W3CDTF">2016-07-16T12:16:58Z</dcterms:modified>
</cp:coreProperties>
</file>